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20"/>
  </p:notesMasterIdLst>
  <p:sldIdLst>
    <p:sldId id="454" r:id="rId3"/>
    <p:sldId id="802" r:id="rId4"/>
    <p:sldId id="771" r:id="rId5"/>
    <p:sldId id="795" r:id="rId6"/>
    <p:sldId id="1110" r:id="rId7"/>
    <p:sldId id="1111" r:id="rId8"/>
    <p:sldId id="1112" r:id="rId9"/>
    <p:sldId id="797" r:id="rId10"/>
    <p:sldId id="788" r:id="rId11"/>
    <p:sldId id="796" r:id="rId12"/>
    <p:sldId id="798" r:id="rId13"/>
    <p:sldId id="799" r:id="rId14"/>
    <p:sldId id="1113" r:id="rId15"/>
    <p:sldId id="789" r:id="rId16"/>
    <p:sldId id="790" r:id="rId17"/>
    <p:sldId id="793" r:id="rId18"/>
    <p:sldId id="8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034" autoAdjust="0"/>
  </p:normalViewPr>
  <p:slideViewPr>
    <p:cSldViewPr snapToGrid="0">
      <p:cViewPr varScale="1">
        <p:scale>
          <a:sx n="86" d="100"/>
          <a:sy n="86" d="100"/>
        </p:scale>
        <p:origin x="15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F12EE-B9D6-4FA5-9F53-5795C1DAC156}" type="datetimeFigureOut">
              <a:rPr lang="en-AU" smtClean="0"/>
              <a:t>22/03/2023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B933C-53E3-40AD-8F57-40FFEB1084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21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8F6417-E8AF-1742-BAF1-7C1F757C9E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8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3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02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47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90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r>
              <a:rPr lang="en-US" dirty="0"/>
              <a:t>Left: The office/meeting room at Eco-</a:t>
            </a:r>
            <a:r>
              <a:rPr lang="en-US" dirty="0" err="1"/>
              <a:t>Reco</a:t>
            </a:r>
            <a:r>
              <a:rPr lang="en-US" dirty="0"/>
              <a:t>, a leading Mumbai-based e-waste recycling plant in the northern suburbs near Thane.</a:t>
            </a:r>
          </a:p>
          <a:p>
            <a:pPr defTabSz="883207" eaLnBrk="1" hangingPunct="1">
              <a:defRPr/>
            </a:pPr>
            <a:r>
              <a:rPr lang="en-US" dirty="0"/>
              <a:t>Right: A crate of old mice set to be recycled at Eco-</a:t>
            </a:r>
            <a:r>
              <a:rPr lang="en-US" dirty="0" err="1"/>
              <a:t>Reco</a:t>
            </a:r>
            <a:r>
              <a:rPr lang="en-US" dirty="0"/>
              <a:t> (2014).</a:t>
            </a:r>
          </a:p>
        </p:txBody>
      </p:sp>
    </p:spTree>
    <p:extLst>
      <p:ext uri="{BB962C8B-B14F-4D97-AF65-F5344CB8AC3E}">
        <p14:creationId xmlns:p14="http://schemas.microsoft.com/office/powerpoint/2010/main" val="57227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r>
              <a:rPr lang="en-US" dirty="0"/>
              <a:t>Image source National Geographic.</a:t>
            </a:r>
          </a:p>
        </p:txBody>
      </p:sp>
    </p:spTree>
    <p:extLst>
      <p:ext uri="{BB962C8B-B14F-4D97-AF65-F5344CB8AC3E}">
        <p14:creationId xmlns:p14="http://schemas.microsoft.com/office/powerpoint/2010/main" val="1052633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r>
              <a:rPr lang="en-US" dirty="0"/>
              <a:t>Rittel, H 1973, Dilemmas in a General Theory of Planning, </a:t>
            </a:r>
            <a:r>
              <a:rPr lang="en-US" i="1" dirty="0"/>
              <a:t>Policy Sciences</a:t>
            </a:r>
            <a:r>
              <a:rPr lang="en-US" dirty="0"/>
              <a:t>, pp. 155-169.</a:t>
            </a:r>
          </a:p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0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r>
              <a:rPr lang="en-US" dirty="0"/>
              <a:t>Rittel, H 1973, Dilemmas in a General Theory of Planning, </a:t>
            </a:r>
            <a:r>
              <a:rPr lang="en-US" i="1" dirty="0"/>
              <a:t>Policy Sciences</a:t>
            </a:r>
            <a:r>
              <a:rPr lang="en-US" dirty="0"/>
              <a:t>, pp. 155-169.</a:t>
            </a:r>
          </a:p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6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77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r>
              <a:rPr lang="en-US" dirty="0"/>
              <a:t>(Levin, </a:t>
            </a:r>
            <a:r>
              <a:rPr lang="en-US" dirty="0" err="1"/>
              <a:t>Cashore</a:t>
            </a:r>
            <a:r>
              <a:rPr lang="en-US" dirty="0"/>
              <a:t>, &amp; Auld, 2012; see also Lazarus, 2009)</a:t>
            </a:r>
          </a:p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3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21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45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53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5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400212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3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5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12192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7446" y="5346700"/>
            <a:ext cx="3275753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20" y="528709"/>
            <a:ext cx="10899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042390"/>
            <a:ext cx="693420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0" y="3564291"/>
            <a:ext cx="551180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65834" y="0"/>
            <a:ext cx="1926167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78356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411285754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18418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9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5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2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27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12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980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36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442297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09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91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826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12192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7446" y="5346700"/>
            <a:ext cx="3275753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20" y="528709"/>
            <a:ext cx="10899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042390"/>
            <a:ext cx="693420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0" y="3564291"/>
            <a:ext cx="551180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65834" y="0"/>
            <a:ext cx="1926167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248228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64747742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4" name="Rectangle 6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24488308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5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1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9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8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9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25945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9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616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8277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4.jp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1.JP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9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56C-8FA6-A24D-9D15-56304202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654" y="4169139"/>
            <a:ext cx="11273046" cy="829714"/>
          </a:xfrm>
        </p:spPr>
        <p:txBody>
          <a:bodyPr/>
          <a:lstStyle/>
          <a:p>
            <a:r>
              <a:rPr lang="en-US" sz="4000" b="1" dirty="0"/>
              <a:t>Wicked Problems: Presentation 1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F1F376F-4964-4C99-B9D3-3631E71A7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38" y="1687422"/>
            <a:ext cx="7850777" cy="16443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3809ED-A186-401B-8B5C-F39842AA896B}"/>
              </a:ext>
            </a:extLst>
          </p:cNvPr>
          <p:cNvSpPr/>
          <p:nvPr/>
        </p:nvSpPr>
        <p:spPr>
          <a:xfrm>
            <a:off x="286231" y="366430"/>
            <a:ext cx="9862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Professional Capabilities for a Digital World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69CBE9B-4032-49FA-BE2D-1F0ECEEA3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50"/>
    </mc:Choice>
    <mc:Fallback xmlns="">
      <p:transition spd="slow" advTm="35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 charset="0"/>
                <a:ea typeface="ＭＳ Ｐゴシック"/>
                <a:cs typeface="+mn-cs"/>
              </a:rPr>
              <a:t>UN SDGs /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Which ones are ‘Wicked’?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FAF33-979A-4B4C-B73D-6AA5EFA88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0" y="1919286"/>
            <a:ext cx="9277350" cy="41814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25E238-81D0-4E7C-AA5C-5EA8708917C4}"/>
              </a:ext>
            </a:extLst>
          </p:cNvPr>
          <p:cNvSpPr/>
          <p:nvPr/>
        </p:nvSpPr>
        <p:spPr>
          <a:xfrm>
            <a:off x="6057900" y="1928812"/>
            <a:ext cx="1438275" cy="1395413"/>
          </a:xfrm>
          <a:prstGeom prst="rect">
            <a:avLst/>
          </a:pr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="" xmlns:ask="http://schemas.microsoft.com/office/drawing/2018/sketchyshapes" sd="1355385774">
                  <a:custGeom>
                    <a:avLst/>
                    <a:gdLst>
                      <a:gd name="connsiteX0" fmla="*/ 0 w 1438275"/>
                      <a:gd name="connsiteY0" fmla="*/ 0 h 1395413"/>
                      <a:gd name="connsiteX1" fmla="*/ 508191 w 1438275"/>
                      <a:gd name="connsiteY1" fmla="*/ 0 h 1395413"/>
                      <a:gd name="connsiteX2" fmla="*/ 944467 w 1438275"/>
                      <a:gd name="connsiteY2" fmla="*/ 0 h 1395413"/>
                      <a:gd name="connsiteX3" fmla="*/ 1438275 w 1438275"/>
                      <a:gd name="connsiteY3" fmla="*/ 0 h 1395413"/>
                      <a:gd name="connsiteX4" fmla="*/ 1438275 w 1438275"/>
                      <a:gd name="connsiteY4" fmla="*/ 711661 h 1395413"/>
                      <a:gd name="connsiteX5" fmla="*/ 1438275 w 1438275"/>
                      <a:gd name="connsiteY5" fmla="*/ 1395413 h 1395413"/>
                      <a:gd name="connsiteX6" fmla="*/ 930085 w 1438275"/>
                      <a:gd name="connsiteY6" fmla="*/ 1395413 h 1395413"/>
                      <a:gd name="connsiteX7" fmla="*/ 465042 w 1438275"/>
                      <a:gd name="connsiteY7" fmla="*/ 1395413 h 1395413"/>
                      <a:gd name="connsiteX8" fmla="*/ 0 w 1438275"/>
                      <a:gd name="connsiteY8" fmla="*/ 1395413 h 1395413"/>
                      <a:gd name="connsiteX9" fmla="*/ 0 w 1438275"/>
                      <a:gd name="connsiteY9" fmla="*/ 725615 h 1395413"/>
                      <a:gd name="connsiteX10" fmla="*/ 0 w 1438275"/>
                      <a:gd name="connsiteY10" fmla="*/ 0 h 1395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38275" h="1395413" extrusionOk="0">
                        <a:moveTo>
                          <a:pt x="0" y="0"/>
                        </a:moveTo>
                        <a:cubicBezTo>
                          <a:pt x="119865" y="15628"/>
                          <a:pt x="324067" y="9044"/>
                          <a:pt x="508191" y="0"/>
                        </a:cubicBezTo>
                        <a:cubicBezTo>
                          <a:pt x="692315" y="-9044"/>
                          <a:pt x="758933" y="1437"/>
                          <a:pt x="944467" y="0"/>
                        </a:cubicBezTo>
                        <a:cubicBezTo>
                          <a:pt x="1130001" y="-1437"/>
                          <a:pt x="1309970" y="8658"/>
                          <a:pt x="1438275" y="0"/>
                        </a:cubicBezTo>
                        <a:cubicBezTo>
                          <a:pt x="1442041" y="305962"/>
                          <a:pt x="1408084" y="438205"/>
                          <a:pt x="1438275" y="711661"/>
                        </a:cubicBezTo>
                        <a:cubicBezTo>
                          <a:pt x="1468466" y="985117"/>
                          <a:pt x="1440624" y="1191767"/>
                          <a:pt x="1438275" y="1395413"/>
                        </a:cubicBezTo>
                        <a:cubicBezTo>
                          <a:pt x="1187196" y="1395360"/>
                          <a:pt x="1079576" y="1405146"/>
                          <a:pt x="930085" y="1395413"/>
                        </a:cubicBezTo>
                        <a:cubicBezTo>
                          <a:pt x="780594" y="1385681"/>
                          <a:pt x="689841" y="1405673"/>
                          <a:pt x="465042" y="1395413"/>
                        </a:cubicBezTo>
                        <a:cubicBezTo>
                          <a:pt x="240243" y="1385153"/>
                          <a:pt x="136303" y="1403374"/>
                          <a:pt x="0" y="1395413"/>
                        </a:cubicBezTo>
                        <a:cubicBezTo>
                          <a:pt x="1286" y="1213754"/>
                          <a:pt x="-2505" y="1000570"/>
                          <a:pt x="0" y="725615"/>
                        </a:cubicBezTo>
                        <a:cubicBezTo>
                          <a:pt x="2505" y="450660"/>
                          <a:pt x="33519" y="29135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12CC68-71E1-4A7A-BB70-1986B5A98216}"/>
              </a:ext>
            </a:extLst>
          </p:cNvPr>
          <p:cNvSpPr/>
          <p:nvPr/>
        </p:nvSpPr>
        <p:spPr>
          <a:xfrm>
            <a:off x="7620000" y="1919287"/>
            <a:ext cx="1438275" cy="1395413"/>
          </a:xfrm>
          <a:prstGeom prst="rect">
            <a:avLst/>
          </a:pr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=""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944752-8C49-4BFB-9612-C6025961ADD4}"/>
              </a:ext>
            </a:extLst>
          </p:cNvPr>
          <p:cNvSpPr/>
          <p:nvPr/>
        </p:nvSpPr>
        <p:spPr>
          <a:xfrm>
            <a:off x="4543425" y="4667248"/>
            <a:ext cx="1438275" cy="139541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509D16-CFFB-45E2-A437-070744DEE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3272"/>
      </p:ext>
    </p:extLst>
  </p:cSld>
  <p:clrMapOvr>
    <a:masterClrMapping/>
  </p:clrMapOvr>
  <p:transition advTm="482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3" name="Picture 12" descr="A dirty old room&#10;&#10;Description automatically generated">
            <a:extLst>
              <a:ext uri="{FF2B5EF4-FFF2-40B4-BE49-F238E27FC236}">
                <a16:creationId xmlns:a16="http://schemas.microsoft.com/office/drawing/2014/main" id="{D3829C34-6AFD-4860-81B7-4E2521F96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3" y="1797782"/>
            <a:ext cx="5219810" cy="29361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indoor, sitting, table, kitchen&#10;&#10;Description automatically generated">
            <a:extLst>
              <a:ext uri="{FF2B5EF4-FFF2-40B4-BE49-F238E27FC236}">
                <a16:creationId xmlns:a16="http://schemas.microsoft.com/office/drawing/2014/main" id="{5AC33E98-BC73-407E-A92B-02503506A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75" y="1797782"/>
            <a:ext cx="5814592" cy="43609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3294" y="352302"/>
            <a:ext cx="1156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ＭＳ Ｐゴシック"/>
                <a:cs typeface="+mn-cs"/>
              </a:rPr>
              <a:t>UN SDG #4 /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What screams ‘quality’ about this image?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6C28BF-4E01-48AA-9D47-F229C83C1671}"/>
              </a:ext>
            </a:extLst>
          </p:cNvPr>
          <p:cNvSpPr txBox="1"/>
          <p:nvPr/>
        </p:nvSpPr>
        <p:spPr>
          <a:xfrm>
            <a:off x="430633" y="5270500"/>
            <a:ext cx="5219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Jamnya School 2014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7A8B3A5-B553-4D60-808C-1B2BF6BAB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6783"/>
      </p:ext>
    </p:extLst>
  </p:cSld>
  <p:clrMapOvr>
    <a:masterClrMapping/>
  </p:clrMapOvr>
  <p:transition advTm="532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5230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ＭＳ Ｐゴシック"/>
                <a:cs typeface="+mn-cs"/>
              </a:rPr>
              <a:t>UN SDG #4 /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Is ‘quality’ beginning to emerge this image?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6C28BF-4E01-48AA-9D47-F229C83C1671}"/>
              </a:ext>
            </a:extLst>
          </p:cNvPr>
          <p:cNvSpPr txBox="1"/>
          <p:nvPr/>
        </p:nvSpPr>
        <p:spPr>
          <a:xfrm>
            <a:off x="430633" y="5514879"/>
            <a:ext cx="4455582" cy="40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Mohamandali School 2017</a:t>
            </a:r>
          </a:p>
        </p:txBody>
      </p:sp>
      <p:pic>
        <p:nvPicPr>
          <p:cNvPr id="7" name="Picture 6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F486FB58-50B7-491E-9FB6-E606D1934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2" y="1789112"/>
            <a:ext cx="4455583" cy="334168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EC05947B-B999-4748-AB5C-046AB2004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1789112"/>
            <a:ext cx="6414667" cy="4811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BD2806-5C53-4873-AAF2-BF2400249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6288"/>
      </p:ext>
    </p:extLst>
  </p:cSld>
  <p:clrMapOvr>
    <a:masterClrMapping/>
  </p:clrMapOvr>
  <p:transition advTm="337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5230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 charset="0"/>
                <a:ea typeface="ＭＳ Ｐゴシック"/>
                <a:cs typeface="+mn-cs"/>
              </a:rPr>
              <a:t>UN SDG #5 /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Gender Equality.</a:t>
            </a:r>
          </a:p>
        </p:txBody>
      </p:sp>
      <p:pic>
        <p:nvPicPr>
          <p:cNvPr id="5" name="Picture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FA6C2934-4060-4D32-9881-99505226B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88" y="1870884"/>
            <a:ext cx="5884412" cy="3924300"/>
          </a:xfrm>
          <a:prstGeom prst="rect">
            <a:avLst/>
          </a:prstGeom>
        </p:spPr>
      </p:pic>
      <p:pic>
        <p:nvPicPr>
          <p:cNvPr id="10" name="Picture 9" descr="A group of people sitting on the ground outside a building&#10;&#10;Description automatically generated with medium confidence">
            <a:extLst>
              <a:ext uri="{FF2B5EF4-FFF2-40B4-BE49-F238E27FC236}">
                <a16:creationId xmlns:a16="http://schemas.microsoft.com/office/drawing/2014/main" id="{46234E64-FD2F-4D5A-A2CA-E6419C4F1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884"/>
            <a:ext cx="5884258" cy="3924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33719F-24A3-4DCC-BBB8-AC9B9CB49D4C}"/>
              </a:ext>
            </a:extLst>
          </p:cNvPr>
          <p:cNvSpPr txBox="1"/>
          <p:nvPr/>
        </p:nvSpPr>
        <p:spPr>
          <a:xfrm>
            <a:off x="3656467" y="6099298"/>
            <a:ext cx="4455582" cy="40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Mongral School 2018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5A80D69-25AA-4C89-862F-9A82A4E963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45883"/>
      </p:ext>
    </p:extLst>
  </p:cSld>
  <p:clrMapOvr>
    <a:masterClrMapping/>
  </p:clrMapOvr>
  <p:transition advTm="293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123702"/>
            <a:ext cx="783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What’s possible/feasible?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Arial" charset="0"/>
                <a:ea typeface="ＭＳ Ｐゴシック"/>
              </a:rPr>
              <a:t>What can you ‘put on the table’?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F07FBDB-F785-4BA7-A8DE-906FF1854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1885950"/>
            <a:ext cx="5702300" cy="380153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person, indoor, person, holding&#10;&#10;Description automatically generated">
            <a:extLst>
              <a:ext uri="{FF2B5EF4-FFF2-40B4-BE49-F238E27FC236}">
                <a16:creationId xmlns:a16="http://schemas.microsoft.com/office/drawing/2014/main" id="{9740354A-A6EC-4487-9537-90722E6F8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8" y="4076700"/>
            <a:ext cx="2657475" cy="17716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hild that is standing in the dirt&#10;&#10;Description automatically generated">
            <a:extLst>
              <a:ext uri="{FF2B5EF4-FFF2-40B4-BE49-F238E27FC236}">
                <a16:creationId xmlns:a16="http://schemas.microsoft.com/office/drawing/2014/main" id="{79DFB246-14ED-4A9D-B080-953A5BD9A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74" y="1885950"/>
            <a:ext cx="2657475" cy="16383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3ECCBD0B-BBFA-4689-8A44-A7EA06DFA0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6" y="1885950"/>
            <a:ext cx="2603500" cy="1952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group of people sitting in front of a crowd&#10;&#10;Description automatically generated">
            <a:extLst>
              <a:ext uri="{FF2B5EF4-FFF2-40B4-BE49-F238E27FC236}">
                <a16:creationId xmlns:a16="http://schemas.microsoft.com/office/drawing/2014/main" id="{26F8838E-B06A-4D42-A651-3BD5A476F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75" y="3838575"/>
            <a:ext cx="2656487" cy="18489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CB6C43-7588-475F-B989-BE31A7BA6455}"/>
              </a:ext>
            </a:extLst>
          </p:cNvPr>
          <p:cNvSpPr txBox="1"/>
          <p:nvPr/>
        </p:nvSpPr>
        <p:spPr>
          <a:xfrm>
            <a:off x="3225800" y="5811936"/>
            <a:ext cx="5702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Arial" charset="0"/>
                <a:ea typeface="ＭＳ Ｐゴシック"/>
              </a:rPr>
              <a:t>Imagineering with: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Arial" charset="0"/>
                <a:ea typeface="ＭＳ Ｐゴシック"/>
              </a:rPr>
              <a:t>VR, Virtual Keyboards, WeDo 2.0, UAVs, SPHERO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F1A599-9A5D-453B-839C-E8891EDEE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21927"/>
      </p:ext>
    </p:extLst>
  </p:cSld>
  <p:clrMapOvr>
    <a:masterClrMapping/>
  </p:clrMapOvr>
  <p:transition advTm="339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Sustainability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 charset="0"/>
                <a:ea typeface="ＭＳ Ｐゴシック"/>
                <a:cs typeface="+mn-cs"/>
              </a:rPr>
              <a:t>/ E-Waste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0660402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can the growing pile/issue of electronic waste be addressed in a sustainable and environmentally friendly way? Dumped into a pile and burnt or buried is not acceptable.</a:t>
            </a:r>
          </a:p>
        </p:txBody>
      </p:sp>
      <p:pic>
        <p:nvPicPr>
          <p:cNvPr id="5" name="Picture 4" descr="A pile of hay&#10;&#10;Description automatically generated">
            <a:extLst>
              <a:ext uri="{FF2B5EF4-FFF2-40B4-BE49-F238E27FC236}">
                <a16:creationId xmlns:a16="http://schemas.microsoft.com/office/drawing/2014/main" id="{38BE41D6-0212-44B4-8BFA-A41B214EE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75" y="2861403"/>
            <a:ext cx="4368800" cy="32766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group of people in front of a store window&#10;&#10;Description automatically generated">
            <a:extLst>
              <a:ext uri="{FF2B5EF4-FFF2-40B4-BE49-F238E27FC236}">
                <a16:creationId xmlns:a16="http://schemas.microsoft.com/office/drawing/2014/main" id="{338A6BC8-4669-4049-B74E-7805F8EB9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6" y="2861404"/>
            <a:ext cx="4368800" cy="32766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E4B45E-DBE2-4018-BFDD-CBAA4D392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97470"/>
      </p:ext>
    </p:extLst>
  </p:cSld>
  <p:clrMapOvr>
    <a:masterClrMapping/>
  </p:clrMapOvr>
  <p:transition advTm="137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Sustainability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 charset="0"/>
                <a:ea typeface="ＭＳ Ｐゴシック"/>
                <a:cs typeface="+mn-cs"/>
              </a:rPr>
              <a:t>/ Farming Livelihoods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166370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10,289 farmer’s have taken their own lives since 2019. 3927 in Maharashtra State.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E14C5-22D3-4285-A36F-BA2B492CC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273" y="3221644"/>
            <a:ext cx="1263327" cy="1705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DFEE75-D829-42FA-8CCA-2814D333E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805" y="2443756"/>
            <a:ext cx="5171607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group of people at an outdoor market&#10;&#10;Description automatically generated with medium confidence">
            <a:extLst>
              <a:ext uri="{FF2B5EF4-FFF2-40B4-BE49-F238E27FC236}">
                <a16:creationId xmlns:a16="http://schemas.microsoft.com/office/drawing/2014/main" id="{649DAE5D-5139-4F4E-A8D1-C497B2DA6B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8" y="2443756"/>
            <a:ext cx="5141585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99608F-1655-404D-B645-DA4F49168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3898"/>
      </p:ext>
    </p:extLst>
  </p:cSld>
  <p:clrMapOvr>
    <a:masterClrMapping/>
  </p:clrMapOvr>
  <p:transition advTm="887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reak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3DD74C-AC01-4D65-87F9-F6EE908465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039"/>
      </p:ext>
    </p:extLst>
  </p:cSld>
  <p:clrMapOvr>
    <a:masterClrMapping/>
  </p:clrMapOvr>
  <p:transition advTm="206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8796E-C5FB-488E-BCF3-861E4702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948" y="0"/>
            <a:ext cx="1842936" cy="1614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868B14-2D4A-47F9-A606-05FC48B6F165}"/>
              </a:ext>
            </a:extLst>
          </p:cNvPr>
          <p:cNvSpPr txBox="1"/>
          <p:nvPr/>
        </p:nvSpPr>
        <p:spPr>
          <a:xfrm>
            <a:off x="430633" y="1546232"/>
            <a:ext cx="10634931" cy="479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What we will be covering</a:t>
            </a:r>
            <a:r>
              <a:rPr lang="en-AU" sz="2000" b="1" i="1" dirty="0">
                <a:highlight>
                  <a:srgbClr val="00FFFF"/>
                </a:highlight>
                <a:latin typeface="Arial" charset="0"/>
                <a:ea typeface="ＭＳ Ｐゴシック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Wicked Problems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VUCA Worlds -- 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/>
              </a:rPr>
              <a:t> Volatility, Uncertainty, Complexity and Ambiguity</a:t>
            </a:r>
            <a:endParaRPr lang="en-AU" dirty="0">
              <a:solidFill>
                <a:prstClr val="black"/>
              </a:solidFill>
              <a:latin typeface="Arial" charset="0"/>
              <a:ea typeface="ＭＳ Ｐゴシック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Unit Learning Objectives (ULOs).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/>
              </a:rPr>
              <a:t>Review the roles and responsibilities of ICT professionals in organisations and society from a range of perspectives such as work-life balance, mentoring and life-long learning</a:t>
            </a: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What you need to do with this recorded presentation.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prstClr val="black"/>
                </a:solidFill>
                <a:latin typeface="Arial" charset="0"/>
                <a:ea typeface="ＭＳ Ｐゴシック"/>
              </a:rPr>
              <a:t>Watch, reflect and take your own notes in prep for the investigative case study.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prstClr val="black"/>
                </a:solidFill>
                <a:latin typeface="Arial" charset="0"/>
                <a:ea typeface="ＭＳ Ｐゴシック"/>
              </a:rPr>
              <a:t>Jot down any queries you may have on the concepts ready for the weekly LIVE catchup classes.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How long will this task take.  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prstClr val="black"/>
                </a:solidFill>
                <a:latin typeface="Arial" charset="0"/>
                <a:ea typeface="ＭＳ Ｐゴシック"/>
              </a:rPr>
              <a:t>This task is expected to take approx. </a:t>
            </a:r>
            <a:r>
              <a:rPr lang="en-AU" sz="1800" b="1" dirty="0">
                <a:solidFill>
                  <a:prstClr val="black"/>
                </a:solidFill>
                <a:latin typeface="Arial" charset="0"/>
                <a:ea typeface="ＭＳ Ｐゴシック"/>
              </a:rPr>
              <a:t>30-40 minutes</a:t>
            </a:r>
            <a:r>
              <a:rPr lang="en-AU" sz="1800" dirty="0">
                <a:solidFill>
                  <a:prstClr val="black"/>
                </a:solidFill>
                <a:latin typeface="Arial" charset="0"/>
                <a:ea typeface="ＭＳ Ｐゴシック"/>
              </a:rPr>
              <a:t> to complete.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834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prstClr val="white"/>
                </a:solidFill>
                <a:latin typeface="Arial" charset="0"/>
                <a:ea typeface="ＭＳ Ｐゴシック"/>
              </a:rPr>
              <a:t>This session’s </a:t>
            </a:r>
            <a:r>
              <a:rPr lang="en-US" sz="3600" dirty="0">
                <a:highlight>
                  <a:srgbClr val="00FFFF"/>
                </a:highlight>
                <a:latin typeface="Arial" charset="0"/>
                <a:ea typeface="ＭＳ Ｐゴシック"/>
              </a:rPr>
              <a:t>roadmap &amp; objectives.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CEBE5A-F8CB-4E81-9111-0AE011CF3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68"/>
    </mc:Choice>
    <mc:Fallback xmlns="">
      <p:transition spd="slow" advTm="135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 Wicked Problems.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601558"/>
            <a:ext cx="9769435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Most social problems—such as inequality, political instability,                             death, disease, or famine—are wicked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Horst Rittell  &amp; Melvin Webber (1973)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Rittell’s Characteristics of Wicked Problems</a:t>
            </a:r>
            <a:endParaRPr lang="en-U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o definitive formulation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It's hard, maybe impossible, to measure or claim                                                      success with wicked problems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Solutions can be only good or bad, not true or false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No wicked problem ‘template’ to follow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lways more than one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A191E7-6B7B-4C4E-8CC1-B84D45DA1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56700">
            <a:off x="7440542" y="2999566"/>
            <a:ext cx="4038423" cy="2630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B7CA89-882C-44D9-A3B2-95F3FDFD16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24790"/>
      </p:ext>
    </p:extLst>
  </p:cSld>
  <p:clrMapOvr>
    <a:masterClrMapping/>
  </p:clrMapOvr>
  <p:transition advTm="2075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 Wicked Problems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 charset="0"/>
                <a:ea typeface="ＭＳ Ｐゴシック"/>
                <a:cs typeface="+mn-cs"/>
              </a:rPr>
              <a:t>/ Cont.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753958"/>
            <a:ext cx="9972635" cy="388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Every wicked problem is a symptom of another problem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definitive scientific test for any mitigation strategy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solution can be seen as a one shot which changes the design space (the problem) for the next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wicked problems are unique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Designers attempting to address a wicked problem must be fully responsible for their actions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9A1333-1C4B-424F-8D3D-DBDEF17EAD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805"/>
      </p:ext>
    </p:extLst>
  </p:cSld>
  <p:clrMapOvr>
    <a:masterClrMapping/>
  </p:clrMapOvr>
  <p:transition advTm="529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 Wicked Problems 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 charset="0"/>
                <a:ea typeface="ＭＳ Ｐゴシック"/>
                <a:cs typeface="+mn-cs"/>
              </a:rPr>
              <a:t>/ Cont.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753958"/>
            <a:ext cx="10328235" cy="403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basic assumption that began the discussion of wicked problems is that making public policies is difficult.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Require a deeper understanding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 theories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Focusing on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interactions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 systems allowing influences from the outside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Politically and technical complex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BF1CBF-F338-469D-AB13-1063EC290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87801"/>
      </p:ext>
    </p:extLst>
  </p:cSld>
  <p:clrMapOvr>
    <a:masterClrMapping/>
  </p:clrMapOvr>
  <p:transition advTm="1292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 SUPER Wicked Problems</a:t>
            </a:r>
            <a:r>
              <a:rPr lang="en-US" sz="3600" dirty="0">
                <a:highlight>
                  <a:srgbClr val="00FFFF"/>
                </a:highlight>
                <a:latin typeface="Arial" charset="0"/>
                <a:ea typeface="ＭＳ Ｐゴシック"/>
              </a:rPr>
              <a:t>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highlight>
                <a:srgbClr val="00FFFF"/>
              </a:highlight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753958"/>
            <a:ext cx="11229935" cy="388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nature of significant policy problems facing contemporary governments. Like the concept of wicked problems, this concept also has a number of defining characteristics, in addition to those used to define wicked problems. These characteristics are: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(1) Time is running out;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(2) There is no central authority, or only a weak central authority, to manage the problem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(3) The same actors causing the problem seem to solve it; and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(4) The future is discounted radically so that contemporary solutions become less valuable.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5DFAAA-6E5A-4BE9-9420-4E86B300D9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84940"/>
      </p:ext>
    </p:extLst>
  </p:cSld>
  <p:clrMapOvr>
    <a:masterClrMapping/>
  </p:clrMapOvr>
  <p:transition advTm="816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916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 Herbert Simon’s ‘Ill-structured’ Problems.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753958"/>
            <a:ext cx="6810335" cy="388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Simon (1973)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Concerns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were with: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clarity of the definition of the problem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 extent to which it was independent of other problems 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 adequacy of the knowledge base for coping with the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9BC81B-C925-4721-AB4B-B9F32738D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993778"/>
            <a:ext cx="3657600" cy="2390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1E4FE0-BC1E-45BD-A519-6D8754674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41865"/>
      </p:ext>
    </p:extLst>
  </p:cSld>
  <p:clrMapOvr>
    <a:masterClrMapping/>
  </p:clrMapOvr>
  <p:transition advTm="691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90B8-5E90-4171-926F-6890D13A9CC2}"/>
              </a:ext>
            </a:extLst>
          </p:cNvPr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 Wicked Problems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 charset="0"/>
                <a:ea typeface="ＭＳ Ｐゴシック"/>
                <a:cs typeface="+mn-cs"/>
              </a:rPr>
              <a:t> / Cont.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DC72B-DBBE-46BD-822C-4D8A15639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3958"/>
            <a:ext cx="12192000" cy="496830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9FF572-8605-4DE5-BC95-847CDF1CF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39096"/>
      </p:ext>
    </p:extLst>
  </p:cSld>
  <p:clrMapOvr>
    <a:masterClrMapping/>
  </p:clrMapOvr>
  <p:transition advTm="153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Lab Book – Navigate Wicked Problems">
            <a:extLst>
              <a:ext uri="{FF2B5EF4-FFF2-40B4-BE49-F238E27FC236}">
                <a16:creationId xmlns:a16="http://schemas.microsoft.com/office/drawing/2014/main" id="{89E30E04-830F-4BD0-B3C2-9860568D2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90169"/>
            <a:ext cx="9474200" cy="48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753958"/>
            <a:ext cx="11234057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90B8-5E90-4171-926F-6890D13A9CC2}"/>
              </a:ext>
            </a:extLst>
          </p:cNvPr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 Wicked Problems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 charset="0"/>
                <a:ea typeface="ＭＳ Ｐゴシック"/>
                <a:cs typeface="+mn-cs"/>
              </a:rPr>
              <a:t> / Cont.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D1C4353-0C2A-4591-8517-1A092AD01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05133"/>
      </p:ext>
    </p:extLst>
  </p:cSld>
  <p:clrMapOvr>
    <a:masterClrMapping/>
  </p:clrMapOvr>
  <p:transition advTm="815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748</Words>
  <Application>Microsoft Office PowerPoint</Application>
  <PresentationFormat>Widescreen</PresentationFormat>
  <Paragraphs>100</Paragraphs>
  <Slides>17</Slides>
  <Notes>15</Notes>
  <HiddenSlides>0</HiddenSlides>
  <MMClips>17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ＭＳ Ｐゴシック</vt:lpstr>
      <vt:lpstr>Arial</vt:lpstr>
      <vt:lpstr>Barlow Light</vt:lpstr>
      <vt:lpstr>Barlow SemiBold</vt:lpstr>
      <vt:lpstr>Calibri</vt:lpstr>
      <vt:lpstr>Calibri Light</vt:lpstr>
      <vt:lpstr>Corbel</vt:lpstr>
      <vt:lpstr>Courier New</vt:lpstr>
      <vt:lpstr>DIN 2014 Demi</vt:lpstr>
      <vt:lpstr>DIN 2014 Light</vt:lpstr>
      <vt:lpstr>Open Sans</vt:lpstr>
      <vt:lpstr>Wingdings</vt:lpstr>
      <vt:lpstr>Wingdings 2</vt:lpstr>
      <vt:lpstr>Wingdings 3</vt:lpstr>
      <vt:lpstr>Module</vt:lpstr>
      <vt:lpstr>1_Module</vt:lpstr>
      <vt:lpstr>Wicked Problems: Presentation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Sargent</dc:creator>
  <cp:lastModifiedBy>Jason Sargent</cp:lastModifiedBy>
  <cp:revision>144</cp:revision>
  <dcterms:created xsi:type="dcterms:W3CDTF">2020-03-27T08:41:07Z</dcterms:created>
  <dcterms:modified xsi:type="dcterms:W3CDTF">2023-03-22T02:02:59Z</dcterms:modified>
</cp:coreProperties>
</file>